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258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9EA902-CA95-F44C-BCC8-511A1381207B}" v="89" dt="2025-09-22T14:06:45.0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0211"/>
  </p:normalViewPr>
  <p:slideViewPr>
    <p:cSldViewPr snapToGrid="0">
      <p:cViewPr varScale="1">
        <p:scale>
          <a:sx n="127" d="100"/>
          <a:sy n="127" d="100"/>
        </p:scale>
        <p:origin x="5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FF24DA-8AC4-8542-AB58-F07486833C6B}" type="datetimeFigureOut">
              <a:rPr lang="en-US" smtClean="0"/>
              <a:t>9/19/25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27057E-11F2-3D4D-A178-2F8B7219F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68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3440C3D-E831-034F-609B-21787B298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D6BA3BE1-8C08-0D08-828C-0090365CE4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18551FF4-3BFB-3AC7-7810-C1E4B08EAF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4555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A17DC27-50DB-EEF3-129E-1A6C4EE25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305FB29E-03E0-4E1B-28BC-5E030CEF9D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CAFDCACD-627D-421A-59D3-1184CEA0CC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3928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48530E0-8377-576F-F1DE-99D953AC6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07675E1B-D14C-03D9-E69C-1C0F882915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B905A57C-F058-AF5E-C5B5-3A51AA018B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7465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E691DA5-D75C-44D9-26BB-1D23F1CAF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21272726-8FD4-6A07-CB96-BCD8AFA1DB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91FEDAC8-2B1E-E203-3A47-92FD751961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90555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0B49D19-52EF-AA5C-2B5C-B026E287F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9DF8A27D-37B6-0AD3-A7D5-FA97A315F2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707E60FC-53E8-B5AB-991A-FAA423F939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0091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F21019F7-7500-4873-01A3-5BC5644D3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7A4B4BAD-5C11-50ED-9AAB-1A9C39B09E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37B24914-B87A-1A85-4B7E-A1F22D8193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94965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6315A29-9B9A-1D17-8A02-D5082D534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E50583EB-156A-FD68-5A66-C174FB7C1E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2DDC778F-C28E-A1C9-4ED9-D4F3959054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72418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19F0B27-AE54-6C8F-5E87-353F51BC5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0A2EE8AB-0839-0073-C9EF-03F6A9F04F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2B66E129-BBB7-1C8F-662B-727A002866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3071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BADF8CD-C451-852F-E6DB-FA9ABF8D5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9EE1FDA5-ED70-2CDB-3B5E-69BD76BD42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8BA33BB8-0601-61AA-27EB-DB5EFD99D5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74382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DE71BE4-E028-CEF5-2AF9-B28313DCD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BC78A023-5595-89E0-9B49-7CC65CB785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6EA2D79D-706D-09C4-B979-956EDF8634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4791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62F7FA8-AF71-3D97-CEEE-359A00E13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379994AC-B987-9280-15C3-53F0929C93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755A3076-E92A-DAD3-28F4-62055AEF16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84973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CB40731-82C0-EFE9-02BD-9E476ACFD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5A886CB8-A292-AC8D-14A2-6F6BF7759C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C690A2E2-2D15-5D96-956D-F866DD0032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83300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63258249-C873-50FF-5252-4E5390B05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09865A14-9C8D-E575-B413-662C3F7533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6B2934AE-CE90-8E0A-F7A9-86540923BC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Once we have split this information, we can compute metrics to investigate the generalization performance of our classifier in a particular setting. For instance, if our goal is to estimate the amount of water in the image, we might prefer to provide a lower-bound so we make statements such as “waters covers at least X% of the ice sheet”. This statement is a stronger scientific argument than “water covers up to X% of the ice sheet” which implies that it could also cover 0%.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22376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6C3B812-DC0C-6A90-678B-F1E8922EC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6528D09F-B7C9-8433-49AE-36C595A509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A3857E09-72F5-A547-0E7D-433B0F3A0F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84377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F12A9960-1779-60D1-09B6-7D96BAA3C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B8C6AD0B-D16A-48CE-D136-A48EC22DB9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A6E13287-F6F3-6CC7-0DBC-FA7FFDDA38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92379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3E149EC-2B30-E8C1-4412-1A5C117AB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22EA7555-ECE5-DB9F-2AFE-DEDD95937F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4E5E26AB-E0AE-B5D2-1DEB-7E7BE2A191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40322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54A14CF1-2757-E16E-F35A-1023E8C25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E367FB2A-5EB2-7272-7F53-872F48DFCF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1874CAAF-AA20-7575-4F3D-FF71E30A4F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48018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7A74D19-E3C6-59BB-F89D-04F9A2913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32D75B5A-64BA-1B4C-6C90-BFAAE7A96E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3F53C9DD-1F3D-1462-B2CF-9C8E33D1AE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04287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F3A29A7-E5EE-F4FE-DD47-22D873636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91E46447-44CC-F7BB-1F1B-5C32622706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14FD18E0-D7B7-E89C-FCE5-6A86C29D36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75828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B131147-791E-4949-A8EC-43C34A673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48C0F949-0893-83CC-012F-781BB07967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F5BD917A-5235-48BA-FADD-0313F19D62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04840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317A456-2C9C-A7E1-26AC-DF72BF070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42B60868-071D-E657-EFB0-E55AA3D287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06FE7BF6-55F7-15BB-D2A1-7B8D73AEAB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table contains daily data for nine different features including precipitation, air temperature, soil moisture, and snow water equivalent - all things that we might expect to have an influence on the discharge of the river. Exactly how these factors impact discharge would be challenging to model in a physically-based way. It would also depend on the characteristics of the watershed. Alternatively, we could build a model that learns the relationships between these factors and discharge directly from the data.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8808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448C9DD3-40D7-815E-79A3-BCE7F0410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DF8764D2-11F7-C252-8590-9568A46BE9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6E7C01DC-F6EA-1F24-42CA-9F2854B254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9049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00FB6215-404E-554A-6823-D100191B1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2D086638-9639-4EBD-3E6C-150F9EA6B5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71190ED7-2822-E488-FD36-EFCAD5EDEC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48936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696DAA3A-67B2-03D5-D9A6-1CB1F1D17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38831172-0DA3-2E09-BA32-400FC2C9E5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01E07B58-E4D8-8CA1-CA34-CBB2DB6ACD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30283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E0EDDC2-EF03-3F1A-31C6-7FD823516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3FAD3CFB-FDD4-F118-8FF7-546B342DA6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5781DF8F-E1BD-3E84-DCEF-5DA8E655D5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21571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FD4BEE5-0AF6-2B80-50A9-0CC3ECD57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6F585290-9944-2150-A98C-C7E3DC130E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66ED1D57-5218-A5BB-F76B-E3D7BC0234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45946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66E3F28E-583F-7DA7-EAFC-8C94069B8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B73DF57C-878C-61F8-EA20-1D4A9C5206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E1983108-2679-6C4C-9D46-9C35FC1B60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8185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8A8E486-3B46-1F8C-5CF7-1BDB409AA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960A23F2-92FF-F19C-94A3-30CDCDF00F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E3A7CD35-C6C9-2ACB-D63F-A962A7FEBD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84589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BDAAD75-811F-98BC-DFD3-A6795E6DA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C139526D-A216-AAEB-1CE5-75C716B714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DEFA286E-496A-51EC-E3D2-B1503EAC98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notice that the predicted discharge captures general patterns from high to low to high again. But it’s missing peaks in the discharge and it’s a also a little jagged, likely because it treats observations as independent. We are approaching the limits of conventional machine learning algorithms which cannot explicitly model temporal dependencies. For that, we need a different approach: neural networks.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20943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F2758CF5-A8D2-3589-D8A3-69C5702AE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7B5D3462-2F0C-E9F3-8305-204C5DFF95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F60745A6-A7E2-F8B4-F162-6DB619CD97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14699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D45FF8E-94B0-B2C0-DA74-63E21CBE8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4814B847-77B6-F7F6-A487-7E7DA77F84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169D88FF-71F7-822F-1451-5FAA1A6A5B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99866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653CF80-563F-1F4F-7608-880D36050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E423C073-E065-7836-F472-0AB62EF26C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7965254A-5EEB-70D6-6E24-495CA73F8F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3972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7DE22F6-A0CF-45D3-6108-7960AEC63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D78FD992-68B8-6D63-998F-A973A04461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9707FD9B-325E-5B70-C3D5-B41887F40A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88852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4ED0673C-3128-71B1-EFFA-3EADCFBFD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D169AA03-28EA-E560-5E4E-D038FDA45F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D8E3078D-E1C1-8BB7-9021-3442E4ED71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Just like before, we will read our training dataset which contains climate data as features and discharge as the target variable.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82791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6E121A03-C9BA-34E5-6962-E698A3DC8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02B50424-0501-F78A-E24E-FB77C246C7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97A240BC-3CB7-854D-9EA5-8447509AA8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87679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53097418-FE90-8F7F-A23D-B90B4A99A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AEC8749F-D9C1-D07B-EC26-9C3AC6911B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D524850C-1BAB-8FE3-B92A-283BDFB387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53748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67A8182-91FC-D370-0060-2763737AC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AC385380-5D7A-6CBD-7C05-4186B0A454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3E1095D0-6382-B934-7C44-7C03DBCC49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56546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029A87C-1403-A69C-EA67-995EA97EB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AC5332CA-3C20-B029-6F68-FDE9780A8E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24C87D9A-907B-26B8-BAE7-9F3794DA10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23620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1A6BAB5-0CE2-9697-D8DA-A50D98A3E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9C6A6AEC-9432-B678-47A7-E51C29C7A3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9C3564D4-45AE-D779-AE87-42232386A6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06075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6370020-98AD-CA0A-129B-48BD32481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01FEF151-F0DE-1F88-54F8-8C7E148932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EE97E3EC-0050-69B3-D5B5-D8233FFD4E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46328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E01A252-B593-2C3F-D822-A4F755F04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EBFB5588-B583-6188-4BAA-03E38BA393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09DB09B2-D15F-0F5D-0DB5-804F5903BA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83038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D253770-5103-C20F-63C4-6CD073037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2B1A6736-B3EC-5EA6-E0FB-0034F0611F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F46E5CE0-45D3-5BA1-82F0-8BE405F3D2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27723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41716C0-C651-5B02-9194-EF55E6EA4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0DDBE103-389C-C047-84FE-3AE90A8025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53EFBCA9-6617-FA05-1B89-0F69606BE6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0429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4E87198-406F-8C64-F948-A5BA9E4E9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F12F96FF-5EB3-2DC6-3A39-DFCC16A7A0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A8E2837C-E65A-0CE8-DD29-BF19E940B3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35440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5E09B786-7782-299B-24F8-314EEC1E2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76D3376C-DED7-3A42-9171-391BA717FB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3EDBD603-3009-BF4D-3746-3FB4727B39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25169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E529F70-F442-3A33-6C4F-3A42BD14C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3D26A85F-9DA5-D36E-6408-5D0522647F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5E5DD4AB-335A-037B-648F-27AA36ABD2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9229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C724E69-3359-655A-6E2A-F7DA6F7B5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190A77D4-EFF9-FFA0-B945-875A97C32C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67E4FC63-8C9D-A7CC-D0A9-2FA94B8227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0869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72C255E-884E-DE9C-F62D-B949B046B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8F6BDD13-3D2D-EC62-8857-B34F038512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7BAA463C-959D-FDE4-9233-700926A23B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5937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E5BB27D-BED7-8E60-7CBA-73016870A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1AE94154-54DE-0B4F-67A3-82F578246E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F150E0A3-A052-856B-C5D2-6DC0975C72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3890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08C5B-56D3-134A-C566-4EB2C74624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2E38FD-0958-8543-B4F4-A936D8FC6B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C211B-2B9C-D307-FF39-2848EB080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F5FB0-5259-FC4B-BBF1-3038073C569B}" type="datetimeFigureOut">
              <a:rPr lang="en-US" smtClean="0"/>
              <a:t>9/19/25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0EFC0-7BE8-0AE0-D9B6-A7CC4941A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4545A-E0CD-78CC-1F5D-1B1D934FB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42B79-E322-5F4D-B4FF-861FDB7FE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677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2CAD8-D6DC-31EC-4DFC-206E88A25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0A079B-2A5C-C1DB-C487-5F6323530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F5AF7-61A0-A6CE-3600-A324647E4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F5FB0-5259-FC4B-BBF1-3038073C569B}" type="datetimeFigureOut">
              <a:rPr lang="en-US" smtClean="0"/>
              <a:t>9/19/25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1D9D5-E229-9E73-FFFA-A7D1CCF25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2224B-EBBD-6672-54A2-725ED8704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42B79-E322-5F4D-B4FF-861FDB7FE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395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0A0E64-0554-1B52-F832-9268FE778D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E719A0-28CB-83C6-6A3A-40C359A63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55133-D06C-F74F-D177-C6BA08E44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F5FB0-5259-FC4B-BBF1-3038073C569B}" type="datetimeFigureOut">
              <a:rPr lang="en-US" smtClean="0"/>
              <a:t>9/19/25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2685C-4CF8-1EC8-44E1-95841F534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4E99B-942B-067F-9126-C6B9910A4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42B79-E322-5F4D-B4FF-861FDB7FE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791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736B0-01A6-7179-7D9C-164AFD9B7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6D8B4-663D-EE5F-D837-BD5F9F8F1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6A85F-1A3F-6002-EF75-F56362494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F5FB0-5259-FC4B-BBF1-3038073C569B}" type="datetimeFigureOut">
              <a:rPr lang="en-US" smtClean="0"/>
              <a:t>9/19/25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73841-200D-552C-405B-2962BB7F1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BF223-2CC1-19F8-E1E3-366544662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42B79-E322-5F4D-B4FF-861FDB7FE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428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20985-0FEC-FF5F-F291-DDE81B143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0A6BE-A183-F8DF-9FE5-6275BA372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89857-DCCA-DD4E-0F46-044EAE257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F5FB0-5259-FC4B-BBF1-3038073C569B}" type="datetimeFigureOut">
              <a:rPr lang="en-US" smtClean="0"/>
              <a:t>9/19/25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1815D-858D-115B-F41D-B125A0826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0213E-9A7A-A9C5-042D-6C3C3995A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42B79-E322-5F4D-B4FF-861FDB7FE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925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7EF83-8199-FF7B-986A-6087C8012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09C08-CA3C-539D-42E2-6753490CCC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DBC09B-9D5C-8E4B-C23C-166C4537B7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02E216-237D-5D7F-4F7E-E694E4BB9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F5FB0-5259-FC4B-BBF1-3038073C569B}" type="datetimeFigureOut">
              <a:rPr lang="en-US" smtClean="0"/>
              <a:t>9/19/25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1142AE-9F8B-F3BC-FDA1-2FFAB756E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434A02-1F07-B118-D0DB-25785FD3C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42B79-E322-5F4D-B4FF-861FDB7FE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73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562B4-5A30-B32C-4E8E-52B233F77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C3FA6-57E6-F25B-11B5-7B6D6D28D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56E871-C6AE-E393-3F6E-5B999FACC6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DE4C53-89B8-A814-250F-BD03E5999A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D8C1E0-7261-8FBD-6E7A-BA1EA94DA4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E664DB-33CE-C103-FF63-4FC4865F8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F5FB0-5259-FC4B-BBF1-3038073C569B}" type="datetimeFigureOut">
              <a:rPr lang="en-US" smtClean="0"/>
              <a:t>9/19/25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F33079-897D-4224-D1D2-87AF3F6EE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974095-D0F7-323A-FC2B-C0E500BD5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42B79-E322-5F4D-B4FF-861FDB7FE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367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018E9-5C1A-B1F1-7919-D09C3B16E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FB9745-93BB-BE31-52EE-C781DDC2B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F5FB0-5259-FC4B-BBF1-3038073C569B}" type="datetimeFigureOut">
              <a:rPr lang="en-US" smtClean="0"/>
              <a:t>9/19/25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2C535A-EEFE-241E-DBE0-AE3C700E6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15D759-F10D-97DF-EA86-669C337D4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42B79-E322-5F4D-B4FF-861FDB7FE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065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DE544B-A069-4DA7-C7DA-B1D45F3AD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F5FB0-5259-FC4B-BBF1-3038073C569B}" type="datetimeFigureOut">
              <a:rPr lang="en-US" smtClean="0"/>
              <a:t>9/19/25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9EDA8-F541-E53C-6F4C-9B0B0A04D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A66AE5-D77E-4237-444C-6959C764D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42B79-E322-5F4D-B4FF-861FDB7FE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245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D1BF4-E036-A697-1751-BD33A163D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909BD-4AD6-2184-DB91-A9EBEB0C6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AFFA66-156C-56DF-AF38-A324D3E911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30CC1E-1CD0-0008-487E-7762DFE1A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F5FB0-5259-FC4B-BBF1-3038073C569B}" type="datetimeFigureOut">
              <a:rPr lang="en-US" smtClean="0"/>
              <a:t>9/19/25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1B52F3-7610-0C8B-0A59-5961F3FE3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14AB0D-0F58-0CB7-9A85-94D7D1679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42B79-E322-5F4D-B4FF-861FDB7FE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626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0DB8B-479D-A3B4-447F-CDBA84C3B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0EC7FC-B6D9-20B7-3634-35D2B597CC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2872C6-21F1-51D5-E1F5-1C4F219217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C7074C-9FE7-371F-CA53-6364F31D2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F5FB0-5259-FC4B-BBF1-3038073C569B}" type="datetimeFigureOut">
              <a:rPr lang="en-US" smtClean="0"/>
              <a:t>9/19/25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17E36C-A102-1F4D-7E20-60D681498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1DFCA0-596C-D708-1A10-0AE2D5F0D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42B79-E322-5F4D-B4FF-861FDB7FE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300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5533E9-0D54-4EF2-3351-59E9122DB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491A8-1B49-212D-E038-8A903B0DD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549D4-A3B4-5730-E915-EC2FEF5CAD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5F5FB0-5259-FC4B-BBF1-3038073C569B}" type="datetimeFigureOut">
              <a:rPr lang="en-US" smtClean="0"/>
              <a:t>9/19/25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7A013-FC98-087D-9EC0-0C4BF3E202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B4E95-9527-8310-BE52-E1A81F729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A42B79-E322-5F4D-B4FF-861FDB7FE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436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249000" y="210767"/>
            <a:ext cx="96940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25454"/>
              </a:lnSpc>
            </a:pPr>
            <a:r>
              <a:rPr lang="en-GB" sz="3200" dirty="0">
                <a:latin typeface="Avenir"/>
                <a:ea typeface="Avenir"/>
                <a:cs typeface="Avenir"/>
                <a:sym typeface="Avenir"/>
              </a:rPr>
              <a:t>ECS 351L and 851L : Geospatial Data Science</a:t>
            </a:r>
            <a:endParaRPr sz="3200" dirty="0">
              <a:latin typeface="Avenir"/>
              <a:ea typeface="Avenir"/>
              <a:cs typeface="Avenir"/>
              <a:sym typeface="Avenir"/>
            </a:endParaRPr>
          </a:p>
          <a:p>
            <a:pPr algn="ctr">
              <a:lnSpc>
                <a:spcPct val="125454"/>
              </a:lnSpc>
            </a:pPr>
            <a:r>
              <a:rPr lang="en-GB" sz="3200" dirty="0">
                <a:latin typeface="Avenir"/>
                <a:ea typeface="Avenir"/>
                <a:cs typeface="Avenir"/>
                <a:sym typeface="Avenir"/>
              </a:rPr>
              <a:t>Lecture 6: Machine learning applications</a:t>
            </a:r>
            <a:endParaRPr sz="3200" dirty="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" name="Picture 2" descr="A picture containing text, writing implement, stationary, pencil&#10;&#10;Description automatically generated">
            <a:extLst>
              <a:ext uri="{FF2B5EF4-FFF2-40B4-BE49-F238E27FC236}">
                <a16:creationId xmlns:a16="http://schemas.microsoft.com/office/drawing/2014/main" id="{EEABC8AB-4F32-CC41-D3EF-53C92501A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422" y="1688054"/>
            <a:ext cx="5633156" cy="40840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1F103E-4E3E-7390-F39B-1125111183A9}"/>
              </a:ext>
            </a:extLst>
          </p:cNvPr>
          <p:cNvSpPr txBox="1"/>
          <p:nvPr/>
        </p:nvSpPr>
        <p:spPr>
          <a:xfrm>
            <a:off x="0" y="5934670"/>
            <a:ext cx="68107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Email:</a:t>
            </a:r>
            <a:r>
              <a:rPr lang="en-GB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GB" u="sng" dirty="0" err="1">
                <a:solidFill>
                  <a:srgbClr val="0097A7"/>
                </a:solidFill>
                <a:latin typeface="Avenir"/>
                <a:ea typeface="Avenir"/>
                <a:cs typeface="Avenir"/>
                <a:sym typeface="Avenir"/>
              </a:rPr>
              <a:t>j</a:t>
            </a:r>
            <a:r>
              <a:rPr lang="en-GB" sz="1800" u="sng" dirty="0" err="1">
                <a:solidFill>
                  <a:srgbClr val="0097A7"/>
                </a:solidFill>
                <a:latin typeface="Avenir"/>
                <a:ea typeface="Avenir"/>
                <a:cs typeface="Avenir"/>
                <a:sym typeface="Avenir"/>
              </a:rPr>
              <a:t>onathan.ryan@duke.edu</a:t>
            </a:r>
            <a:endParaRPr lang="en-GB" sz="18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Avenir"/>
                <a:ea typeface="Avenir"/>
                <a:cs typeface="Avenir"/>
                <a:sym typeface="Avenir"/>
              </a:rPr>
              <a:t>Office: </a:t>
            </a:r>
            <a:r>
              <a:rPr lang="en-GB" sz="1800" dirty="0">
                <a:latin typeface="Avenir"/>
                <a:ea typeface="Avenir"/>
                <a:cs typeface="Avenir"/>
                <a:sym typeface="Avenir"/>
              </a:rPr>
              <a:t>3101 Grainger Hall</a:t>
            </a:r>
            <a:endParaRPr lang="en-GB" sz="18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Office hours: </a:t>
            </a:r>
            <a:r>
              <a:rPr lang="en-GB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Mondays and Wednesdays 15:00-16:00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5785C2BD-6E2E-DF8E-99F0-A68173BE4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D75F922-C538-E9D9-3343-CC98984DC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1017428" cy="351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62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D2F310A-CBB4-67D4-5E72-4F48FF2B7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36B97BA-DE1F-6EEC-D3DE-A26F3F704E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7245"/>
          <a:stretch/>
        </p:blipFill>
        <p:spPr>
          <a:xfrm>
            <a:off x="0" y="-1"/>
            <a:ext cx="11017428" cy="798787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2C56A23-4D6E-A9D3-7620-80930F33B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3469"/>
            <a:ext cx="10383254" cy="498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70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B26A4D56-66B6-6EFE-0471-5F841E1C0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CE67EF2-CADF-89B6-6D79-3E39FF878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0733925" cy="632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52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7879888-C9A4-6C69-BD42-088D40BAA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EFBC8C2-4EB8-531F-EFBA-CC74CFABF9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8704"/>
          <a:stretch/>
        </p:blipFill>
        <p:spPr>
          <a:xfrm>
            <a:off x="-1" y="0"/>
            <a:ext cx="10733925" cy="714703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8C95800-2011-B6CB-48D9-A5FB4941A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92" y="714703"/>
            <a:ext cx="9713377" cy="413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60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EF591CD-5643-F612-7A24-D2E0C5B71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8BD5084-BA92-F8B8-3B6E-FB29B85EA2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8704"/>
          <a:stretch/>
        </p:blipFill>
        <p:spPr>
          <a:xfrm>
            <a:off x="-1" y="0"/>
            <a:ext cx="10733925" cy="714703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1AB1044-1AB6-4367-6164-AA3801437B0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4200"/>
          <a:stretch/>
        </p:blipFill>
        <p:spPr>
          <a:xfrm>
            <a:off x="84082" y="632592"/>
            <a:ext cx="10549069" cy="264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741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50195B3-3F1B-09DB-51DB-401D36978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91D5342-5294-BB16-C9B9-393AABB567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8704"/>
          <a:stretch/>
        </p:blipFill>
        <p:spPr>
          <a:xfrm>
            <a:off x="-1" y="0"/>
            <a:ext cx="10733925" cy="714703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9669DFF-038E-AE39-23D1-97F804BC2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2" y="632592"/>
            <a:ext cx="10549069" cy="577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30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DF62E74-715A-EB32-D025-6C50BBD66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882545B-1E8F-7875-7C30-E21D69404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031570" cy="478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217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C7793FA-0097-0C2C-7E67-4534F9CC4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1D7431A-CACC-A88F-40E7-D2E3244BDE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6593"/>
          <a:stretch/>
        </p:blipFill>
        <p:spPr>
          <a:xfrm>
            <a:off x="0" y="0"/>
            <a:ext cx="10031570" cy="641131"/>
          </a:xfrm>
          <a:prstGeom prst="rect">
            <a:avLst/>
          </a:prstGeom>
        </p:spPr>
      </p:pic>
      <p:pic>
        <p:nvPicPr>
          <p:cNvPr id="4" name="Picture 3" descr="A table with numbers and lines&#10;&#10;Description automatically generated">
            <a:extLst>
              <a:ext uri="{FF2B5EF4-FFF2-40B4-BE49-F238E27FC236}">
                <a16:creationId xmlns:a16="http://schemas.microsoft.com/office/drawing/2014/main" id="{8096493C-2868-AB84-64F7-591DE9BCD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1434224"/>
            <a:ext cx="76200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267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16667B7-F260-9494-4713-C55284061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290247A-C0FB-5587-9715-1BE4DDB34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743090" cy="540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6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E311983-1801-7B98-8EA3-895BEFC84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F622268-A2AB-3AC6-721B-E2D9037B6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267700" cy="267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47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22A80CDE-62BD-2A8C-D928-622B8B09C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application&#10;&#10;Description automatically generated">
            <a:extLst>
              <a:ext uri="{FF2B5EF4-FFF2-40B4-BE49-F238E27FC236}">
                <a16:creationId xmlns:a16="http://schemas.microsoft.com/office/drawing/2014/main" id="{B4AC65D4-C123-EF03-BB13-DFFD86934B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3429"/>
          <a:stretch/>
        </p:blipFill>
        <p:spPr>
          <a:xfrm>
            <a:off x="0" y="0"/>
            <a:ext cx="10558552" cy="271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472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452BD70-63D6-F5C3-59E7-B3387AFB1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white background&#10;&#10;Description automatically generated">
            <a:extLst>
              <a:ext uri="{FF2B5EF4-FFF2-40B4-BE49-F238E27FC236}">
                <a16:creationId xmlns:a16="http://schemas.microsoft.com/office/drawing/2014/main" id="{34CD4F58-A0C4-E858-82EA-BB53919AC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"/>
            <a:ext cx="9201151" cy="2475028"/>
          </a:xfrm>
          <a:prstGeom prst="rect">
            <a:avLst/>
          </a:prstGeom>
        </p:spPr>
      </p:pic>
      <p:pic>
        <p:nvPicPr>
          <p:cNvPr id="4" name="Picture 3" descr="A diagram of a blue square&#10;&#10;Description automatically generated with medium confidence">
            <a:extLst>
              <a:ext uri="{FF2B5EF4-FFF2-40B4-BE49-F238E27FC236}">
                <a16:creationId xmlns:a16="http://schemas.microsoft.com/office/drawing/2014/main" id="{1D382F42-987C-CC3B-1BE6-F838A3B77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912" y="2242565"/>
            <a:ext cx="5964238" cy="461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89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7FA7E26-C546-1F17-CFD5-6C2114001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white background&#10;&#10;Description automatically generated">
            <a:extLst>
              <a:ext uri="{FF2B5EF4-FFF2-40B4-BE49-F238E27FC236}">
                <a16:creationId xmlns:a16="http://schemas.microsoft.com/office/drawing/2014/main" id="{68E480F1-3508-544C-290C-49AE84E263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7264"/>
          <a:stretch/>
        </p:blipFill>
        <p:spPr>
          <a:xfrm>
            <a:off x="-1" y="1"/>
            <a:ext cx="9201151" cy="562707"/>
          </a:xfrm>
          <a:prstGeom prst="rect">
            <a:avLst/>
          </a:prstGeom>
        </p:spPr>
      </p:pic>
      <p:pic>
        <p:nvPicPr>
          <p:cNvPr id="3" name="Picture 2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651558E4-7CD3-1ED7-FC56-95EACD578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562707"/>
            <a:ext cx="9086203" cy="2602523"/>
          </a:xfrm>
          <a:prstGeom prst="rect">
            <a:avLst/>
          </a:prstGeom>
        </p:spPr>
      </p:pic>
      <p:pic>
        <p:nvPicPr>
          <p:cNvPr id="4" name="Picture 3" descr="A diagram of a blue square&#10;&#10;Description automatically generated with medium confidence">
            <a:extLst>
              <a:ext uri="{FF2B5EF4-FFF2-40B4-BE49-F238E27FC236}">
                <a16:creationId xmlns:a16="http://schemas.microsoft.com/office/drawing/2014/main" id="{D5FDD49D-B6FA-F2C1-6A20-E6E1F41DF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5482" y="2972463"/>
            <a:ext cx="5021035" cy="388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46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BB2B626-F24E-D9ED-C9F9-8A14B5C04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white background&#10;&#10;Description automatically generated">
            <a:extLst>
              <a:ext uri="{FF2B5EF4-FFF2-40B4-BE49-F238E27FC236}">
                <a16:creationId xmlns:a16="http://schemas.microsoft.com/office/drawing/2014/main" id="{AA843393-F5D1-A0DF-C643-FC47052DA5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7264"/>
          <a:stretch/>
        </p:blipFill>
        <p:spPr>
          <a:xfrm>
            <a:off x="-1" y="1"/>
            <a:ext cx="9201151" cy="562707"/>
          </a:xfrm>
          <a:prstGeom prst="rect">
            <a:avLst/>
          </a:prstGeom>
        </p:spPr>
      </p:pic>
      <p:pic>
        <p:nvPicPr>
          <p:cNvPr id="4" name="Picture 3" descr="A diagram of a blue square&#10;&#10;Description automatically generated with medium confidence">
            <a:extLst>
              <a:ext uri="{FF2B5EF4-FFF2-40B4-BE49-F238E27FC236}">
                <a16:creationId xmlns:a16="http://schemas.microsoft.com/office/drawing/2014/main" id="{2E50D3AB-D38F-C105-0F61-3B53FB4B1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5483" y="3579857"/>
            <a:ext cx="4236138" cy="3278142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5CC0C21-1CCF-7935-7794-A765870E2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62708"/>
            <a:ext cx="9076592" cy="286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93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2928B4EA-2EEE-9B90-1508-0997E1E2B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D1B01A5-B456-D0FD-5ACC-9871D11F9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9" y="562709"/>
            <a:ext cx="9076589" cy="2866291"/>
          </a:xfrm>
          <a:prstGeom prst="rect">
            <a:avLst/>
          </a:prstGeom>
        </p:spPr>
      </p:pic>
      <p:pic>
        <p:nvPicPr>
          <p:cNvPr id="7" name="Picture 6" descr="A screenshot of a white background&#10;&#10;Description automatically generated">
            <a:extLst>
              <a:ext uri="{FF2B5EF4-FFF2-40B4-BE49-F238E27FC236}">
                <a16:creationId xmlns:a16="http://schemas.microsoft.com/office/drawing/2014/main" id="{A0A1FCA9-5E9C-ADEB-C8A6-702AD05AEC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77264"/>
          <a:stretch/>
        </p:blipFill>
        <p:spPr>
          <a:xfrm>
            <a:off x="-1" y="1"/>
            <a:ext cx="9201151" cy="562707"/>
          </a:xfrm>
          <a:prstGeom prst="rect">
            <a:avLst/>
          </a:prstGeom>
        </p:spPr>
      </p:pic>
      <p:pic>
        <p:nvPicPr>
          <p:cNvPr id="4" name="Picture 3" descr="A diagram of a blue square&#10;&#10;Description automatically generated with medium confidence">
            <a:extLst>
              <a:ext uri="{FF2B5EF4-FFF2-40B4-BE49-F238E27FC236}">
                <a16:creationId xmlns:a16="http://schemas.microsoft.com/office/drawing/2014/main" id="{D33B6B94-CEE8-30C8-1500-71EAC47C9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5483" y="3579857"/>
            <a:ext cx="4236138" cy="327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19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3BE115F6-2C60-D7FB-CB7A-9A7D70A7D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F68CBA2-3773-FD36-5D8E-CFF01358B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777046" cy="646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372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68F6379E-4AF4-A7BC-9FA1-58D58C377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AB9D7FB-4BED-EE4C-B19E-8F198C59EC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0359"/>
          <a:stretch/>
        </p:blipFill>
        <p:spPr>
          <a:xfrm>
            <a:off x="0" y="0"/>
            <a:ext cx="9777046" cy="622998"/>
          </a:xfrm>
          <a:prstGeom prst="rect">
            <a:avLst/>
          </a:prstGeom>
        </p:spPr>
      </p:pic>
      <p:pic>
        <p:nvPicPr>
          <p:cNvPr id="3" name="Picture 2" descr="A close-up of a colorful image&#10;&#10;Description automatically generated">
            <a:extLst>
              <a:ext uri="{FF2B5EF4-FFF2-40B4-BE49-F238E27FC236}">
                <a16:creationId xmlns:a16="http://schemas.microsoft.com/office/drawing/2014/main" id="{65A300E1-0BC9-9C59-8063-B2E06F7F1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13" y="763996"/>
            <a:ext cx="7305151" cy="5974819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FDE68B1-19C4-7AF8-1D12-FC48C9B8D8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4619" y="2932951"/>
            <a:ext cx="4925367" cy="144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522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596BE00-6391-AFB1-6401-A04C2D692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C19E8E6-2802-37C2-0A6D-8B9B9F69C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243364" cy="1627833"/>
          </a:xfrm>
          <a:prstGeom prst="rect">
            <a:avLst/>
          </a:prstGeom>
        </p:spPr>
      </p:pic>
      <p:pic>
        <p:nvPicPr>
          <p:cNvPr id="8" name="Picture 7" descr="A river flowing through a rocky area&#10;&#10;Description automatically generated">
            <a:extLst>
              <a:ext uri="{FF2B5EF4-FFF2-40B4-BE49-F238E27FC236}">
                <a16:creationId xmlns:a16="http://schemas.microsoft.com/office/drawing/2014/main" id="{5239F67C-E1E7-5703-D596-ADB0C5248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560" y="1788125"/>
            <a:ext cx="6448879" cy="474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05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DE84EF3-1CC2-4E62-04DE-29F385232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7D1614C8-BE2D-A4E7-FBB2-99D5258031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0494"/>
          <a:stretch/>
        </p:blipFill>
        <p:spPr>
          <a:xfrm>
            <a:off x="0" y="0"/>
            <a:ext cx="9243364" cy="643096"/>
          </a:xfrm>
          <a:prstGeom prst="rect">
            <a:avLst/>
          </a:prstGeom>
        </p:spPr>
      </p:pic>
      <p:pic>
        <p:nvPicPr>
          <p:cNvPr id="3" name="Picture 2" descr="A close up of text&#10;&#10;Description automatically generated">
            <a:extLst>
              <a:ext uri="{FF2B5EF4-FFF2-40B4-BE49-F238E27FC236}">
                <a16:creationId xmlns:a16="http://schemas.microsoft.com/office/drawing/2014/main" id="{037F5EA1-6DAA-70A0-8C3F-F1D75801F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13434"/>
            <a:ext cx="8953082" cy="1249795"/>
          </a:xfrm>
          <a:prstGeom prst="rect">
            <a:avLst/>
          </a:prstGeom>
        </p:spPr>
      </p:pic>
      <p:pic>
        <p:nvPicPr>
          <p:cNvPr id="6" name="Picture 5" descr="Several weather instruments in a forest&#10;&#10;Description automatically generated with medium confidence">
            <a:extLst>
              <a:ext uri="{FF2B5EF4-FFF2-40B4-BE49-F238E27FC236}">
                <a16:creationId xmlns:a16="http://schemas.microsoft.com/office/drawing/2014/main" id="{50202D10-1F78-3D25-76D6-46D236E46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5682" y="2180492"/>
            <a:ext cx="5500635" cy="449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65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A508173-74E6-1AE9-B911-3E67FC1AA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D0205C-5C4B-E2F4-5EEA-686C8CCEA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705973" cy="6430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AF4B76-82E1-C854-D6F4-6E2F3FC80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98" y="643095"/>
            <a:ext cx="8615538" cy="763674"/>
          </a:xfrm>
          <a:prstGeom prst="rect">
            <a:avLst/>
          </a:prstGeom>
        </p:spPr>
      </p:pic>
      <p:pic>
        <p:nvPicPr>
          <p:cNvPr id="10" name="Picture 9" descr="A graph with blue lines&#10;&#10;Description automatically generated">
            <a:extLst>
              <a:ext uri="{FF2B5EF4-FFF2-40B4-BE49-F238E27FC236}">
                <a16:creationId xmlns:a16="http://schemas.microsoft.com/office/drawing/2014/main" id="{3BF52C4C-8C8E-F716-7BAA-AB8BC316C7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8" y="1406769"/>
            <a:ext cx="8633384" cy="445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81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AA04817-34DE-F602-D69D-C9565F902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FD6989-618F-E7A8-0885-086DCF709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705973" cy="643095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7E5793F-4771-A896-05D6-291F3C6E8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01" y="643095"/>
            <a:ext cx="8969145" cy="460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702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FA84763-CCA4-E847-0FBA-3CC9ADB40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application&#10;&#10;Description automatically generated">
            <a:extLst>
              <a:ext uri="{FF2B5EF4-FFF2-40B4-BE49-F238E27FC236}">
                <a16:creationId xmlns:a16="http://schemas.microsoft.com/office/drawing/2014/main" id="{825439F2-D75B-3614-0BED-A2057F18F6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8159"/>
          <a:stretch/>
        </p:blipFill>
        <p:spPr>
          <a:xfrm>
            <a:off x="0" y="0"/>
            <a:ext cx="10558552" cy="418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155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1012955-F214-3C2F-C574-481447836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127228-DEBF-1388-DAAA-FD5173A24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705973" cy="643095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56F776D-19DE-04E7-170A-9813023BD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3094"/>
            <a:ext cx="9823252" cy="467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178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4E0ED87-B4CB-AA4D-F893-6A04B1353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CB1504-0286-A024-E48C-62828974D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705973" cy="643095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622C5A6-5803-7D56-B7FA-346462EFC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3094"/>
            <a:ext cx="9823252" cy="467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0908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58C8E799-1A0D-6B0B-6F85-BAC61275C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B649FB-99ED-1462-60F9-318AF9AB9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705973" cy="643095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42D5ED4-3145-1B32-645B-A80DB82FD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3094"/>
            <a:ext cx="9823252" cy="4672483"/>
          </a:xfrm>
          <a:prstGeom prst="rect">
            <a:avLst/>
          </a:prstGeom>
        </p:spPr>
      </p:pic>
      <p:pic>
        <p:nvPicPr>
          <p:cNvPr id="3" name="Picture 2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07EA2D99-6FE8-27EA-DFC8-E67BBF85CD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01" y="5219700"/>
            <a:ext cx="8185113" cy="153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9005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3A35F5D-DC97-60AC-EE3D-826064CD4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AA616B64-5C38-6E02-8891-527C3DE95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874914" cy="293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435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8B767E9-11BC-0662-81CD-5777637C0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test&#10;&#10;Description automatically generated">
            <a:extLst>
              <a:ext uri="{FF2B5EF4-FFF2-40B4-BE49-F238E27FC236}">
                <a16:creationId xmlns:a16="http://schemas.microsoft.com/office/drawing/2014/main" id="{3AED39A2-E985-4D7D-B927-2B9592978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8828649" cy="284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3840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142959A-485B-543A-DCE7-6A03575AB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4819A25-47E1-94FA-EBCB-A2FE478AB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8996779" cy="467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160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5375EF5-77A2-B776-64F3-D6C22B108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806A31-AB21-1E6A-5E7A-F29D12DC2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524348" cy="713434"/>
          </a:xfrm>
          <a:prstGeom prst="rect">
            <a:avLst/>
          </a:prstGeom>
        </p:spPr>
      </p:pic>
      <p:pic>
        <p:nvPicPr>
          <p:cNvPr id="6" name="Picture 5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0642C32C-5ACB-78A4-E11E-C31774FF5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294" y="1254160"/>
            <a:ext cx="10187411" cy="434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0485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9EAE6B2-5C5C-B8BC-562A-EA4C14B56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network&#10;&#10;Description automatically generated">
            <a:extLst>
              <a:ext uri="{FF2B5EF4-FFF2-40B4-BE49-F238E27FC236}">
                <a16:creationId xmlns:a16="http://schemas.microsoft.com/office/drawing/2014/main" id="{B56D761B-2F25-AEB1-D4EB-E952256992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0369"/>
          <a:stretch/>
        </p:blipFill>
        <p:spPr>
          <a:xfrm>
            <a:off x="0" y="0"/>
            <a:ext cx="10427344" cy="293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1492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7073037F-6843-CB9C-26F3-58FCF5E7C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network&#10;&#10;Description automatically generated">
            <a:extLst>
              <a:ext uri="{FF2B5EF4-FFF2-40B4-BE49-F238E27FC236}">
                <a16:creationId xmlns:a16="http://schemas.microsoft.com/office/drawing/2014/main" id="{5823C677-9748-FABE-78EA-1698310C9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427344" cy="492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6054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39C37F4B-52D1-866A-CDEA-D18D6D021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network&#10;&#10;Description automatically generated">
            <a:extLst>
              <a:ext uri="{FF2B5EF4-FFF2-40B4-BE49-F238E27FC236}">
                <a16:creationId xmlns:a16="http://schemas.microsoft.com/office/drawing/2014/main" id="{3EC11F71-F4D6-5AD4-2BCF-65C9A445F4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4684"/>
          <a:stretch/>
        </p:blipFill>
        <p:spPr>
          <a:xfrm>
            <a:off x="0" y="0"/>
            <a:ext cx="10427344" cy="753626"/>
          </a:xfrm>
          <a:prstGeom prst="rect">
            <a:avLst/>
          </a:prstGeom>
        </p:spPr>
      </p:pic>
      <p:pic>
        <p:nvPicPr>
          <p:cNvPr id="3" name="Picture 2" descr="A close-up of a text&#10;&#10;Description automatically generated">
            <a:extLst>
              <a:ext uri="{FF2B5EF4-FFF2-40B4-BE49-F238E27FC236}">
                <a16:creationId xmlns:a16="http://schemas.microsoft.com/office/drawing/2014/main" id="{B0ED86E0-0956-A9B5-5D56-8E83E4AAF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33941"/>
            <a:ext cx="10737192" cy="3557186"/>
          </a:xfrm>
          <a:prstGeom prst="rect">
            <a:avLst/>
          </a:prstGeom>
        </p:spPr>
      </p:pic>
      <p:pic>
        <p:nvPicPr>
          <p:cNvPr id="1026" name="Picture 2" descr="Feedforward Neural Network - GeeksforGeeks">
            <a:extLst>
              <a:ext uri="{FF2B5EF4-FFF2-40B4-BE49-F238E27FC236}">
                <a16:creationId xmlns:a16="http://schemas.microsoft.com/office/drawing/2014/main" id="{219DB296-5BBA-26C5-A3AC-9FA5156F2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169" y="4391127"/>
            <a:ext cx="4501661" cy="230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3000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615F0B1-B725-4A66-6A4E-C2FF0D406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application&#10;&#10;Description automatically generated">
            <a:extLst>
              <a:ext uri="{FF2B5EF4-FFF2-40B4-BE49-F238E27FC236}">
                <a16:creationId xmlns:a16="http://schemas.microsoft.com/office/drawing/2014/main" id="{0C3AF6A1-A7EB-9CB0-A678-5B9778C3A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0558552" cy="582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3835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A4BC2AF-B881-919F-A9E1-D04F0213B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CD04BC-F4F7-ABC5-0F42-55762EAB8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339"/>
            <a:ext cx="9605982" cy="974690"/>
          </a:xfrm>
          <a:prstGeom prst="rect">
            <a:avLst/>
          </a:prstGeom>
        </p:spPr>
      </p:pic>
      <p:pic>
        <p:nvPicPr>
          <p:cNvPr id="6" name="Picture 5" descr="A river flowing through a forest&#10;&#10;Description automatically generated">
            <a:extLst>
              <a:ext uri="{FF2B5EF4-FFF2-40B4-BE49-F238E27FC236}">
                <a16:creationId xmlns:a16="http://schemas.microsoft.com/office/drawing/2014/main" id="{8CE452E3-EA6A-FCD6-E715-6C96E3287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6536" y="1567280"/>
            <a:ext cx="6458927" cy="498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851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25B4BD78-7060-89E8-1E4E-C813C2E6D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EC77FF1-22ED-D7F2-1F17-3DFBE34F31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5337"/>
          <a:stretch/>
        </p:blipFill>
        <p:spPr>
          <a:xfrm>
            <a:off x="-1" y="0"/>
            <a:ext cx="9839585" cy="273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124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93AE40C-34EC-B793-E3FC-37EC2F7F9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1E1E66C-2946-8459-3829-955B642D9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839585" cy="611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775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1F20D63-97A6-D814-19AB-3A28DA310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DB55F9E-31FA-085D-5FCE-2F649A2911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5813"/>
          <a:stretch/>
        </p:blipFill>
        <p:spPr>
          <a:xfrm>
            <a:off x="0" y="0"/>
            <a:ext cx="9839585" cy="3315956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853A87B-FE24-744C-A079-6A58C622C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11317691" cy="302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333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69EA82B-D027-7475-E9FD-A064839B4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function&#10;&#10;Description automatically generated">
            <a:extLst>
              <a:ext uri="{FF2B5EF4-FFF2-40B4-BE49-F238E27FC236}">
                <a16:creationId xmlns:a16="http://schemas.microsoft.com/office/drawing/2014/main" id="{4D962F87-6050-38D2-B5D3-9CD82FD64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0029407" cy="668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76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53A1699D-DEF5-7AB6-C223-29C4C133C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mathematical equations&#10;&#10;Description automatically generated">
            <a:extLst>
              <a:ext uri="{FF2B5EF4-FFF2-40B4-BE49-F238E27FC236}">
                <a16:creationId xmlns:a16="http://schemas.microsoft.com/office/drawing/2014/main" id="{C05EA119-7EC9-BA90-4CC5-2A5F6F0B8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650" y="1054100"/>
            <a:ext cx="73787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651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DDCF2AA-BC85-1DD2-2CB0-0E9D2F0A4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function&#10;&#10;Description automatically generated">
            <a:extLst>
              <a:ext uri="{FF2B5EF4-FFF2-40B4-BE49-F238E27FC236}">
                <a16:creationId xmlns:a16="http://schemas.microsoft.com/office/drawing/2014/main" id="{01E9C0D6-97B3-7E1B-C45B-E25A98D6D3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9699"/>
          <a:stretch/>
        </p:blipFill>
        <p:spPr>
          <a:xfrm>
            <a:off x="-1" y="0"/>
            <a:ext cx="10029407" cy="40293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414094-A9A5-31BA-4155-BEA1BF165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350" y="5237005"/>
            <a:ext cx="40513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142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3A6C660F-73DC-B2B0-1C80-07CF511EB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network&#10;&#10;Description automatically generated">
            <a:extLst>
              <a:ext uri="{FF2B5EF4-FFF2-40B4-BE49-F238E27FC236}">
                <a16:creationId xmlns:a16="http://schemas.microsoft.com/office/drawing/2014/main" id="{50D5C3C5-5B07-929C-AEBE-396B4799F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909379" cy="509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491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203E515F-5828-895A-5AF4-90C1FB46E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network&#10;&#10;Description automatically generated">
            <a:extLst>
              <a:ext uri="{FF2B5EF4-FFF2-40B4-BE49-F238E27FC236}">
                <a16:creationId xmlns:a16="http://schemas.microsoft.com/office/drawing/2014/main" id="{C303CD0A-368C-A45E-4E7B-51021385FE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7771"/>
          <a:stretch/>
        </p:blipFill>
        <p:spPr>
          <a:xfrm>
            <a:off x="-1" y="0"/>
            <a:ext cx="9909379" cy="62299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9E7B9C8-B823-AFA1-A25F-7AC84B0DC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622998"/>
            <a:ext cx="9359323" cy="570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732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71E3A3E3-77E4-E649-C7EE-2C6651396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A3DB4B2-D2DF-D6B7-0D37-DB2A3DB6A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242220" cy="4712677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C466DC9-DD03-5073-C0E4-A86E91FC612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6790" r="52926" b="3654"/>
          <a:stretch/>
        </p:blipFill>
        <p:spPr>
          <a:xfrm>
            <a:off x="2805165" y="4903595"/>
            <a:ext cx="4631890" cy="180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078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DF60488-2623-4462-662F-66444257B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laptops flying in the sky&#10;&#10;Description automatically generated">
            <a:extLst>
              <a:ext uri="{FF2B5EF4-FFF2-40B4-BE49-F238E27FC236}">
                <a16:creationId xmlns:a16="http://schemas.microsoft.com/office/drawing/2014/main" id="{303A4E80-C560-00A5-A2FF-A3AADD86D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438290" cy="636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368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FFF98BF-30E5-1B7E-D19F-61FEF5AE7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89415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249000" y="210767"/>
            <a:ext cx="96940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25454"/>
              </a:lnSpc>
            </a:pPr>
            <a:r>
              <a:rPr lang="en-GB" sz="3200" dirty="0">
                <a:latin typeface="Avenir"/>
                <a:ea typeface="Avenir"/>
                <a:cs typeface="Avenir"/>
                <a:sym typeface="Avenir"/>
              </a:rPr>
              <a:t>Next time: Specialized neural networks</a:t>
            </a:r>
            <a:endParaRPr sz="3200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4B0622-7667-6014-7461-E2DD70321733}"/>
              </a:ext>
            </a:extLst>
          </p:cNvPr>
          <p:cNvSpPr txBox="1"/>
          <p:nvPr/>
        </p:nvSpPr>
        <p:spPr>
          <a:xfrm>
            <a:off x="0" y="5934670"/>
            <a:ext cx="68107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Email:</a:t>
            </a:r>
            <a:r>
              <a:rPr lang="en-GB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GB" u="sng" dirty="0" err="1">
                <a:solidFill>
                  <a:srgbClr val="0097A7"/>
                </a:solidFill>
                <a:latin typeface="Avenir"/>
                <a:ea typeface="Avenir"/>
                <a:cs typeface="Avenir"/>
                <a:sym typeface="Avenir"/>
              </a:rPr>
              <a:t>j</a:t>
            </a:r>
            <a:r>
              <a:rPr lang="en-GB" sz="1800" u="sng" dirty="0" err="1">
                <a:solidFill>
                  <a:srgbClr val="0097A7"/>
                </a:solidFill>
                <a:latin typeface="Avenir"/>
                <a:ea typeface="Avenir"/>
                <a:cs typeface="Avenir"/>
                <a:sym typeface="Avenir"/>
              </a:rPr>
              <a:t>onathan.ryan@duke.edu</a:t>
            </a:r>
            <a:endParaRPr lang="en-GB" sz="18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Avenir"/>
                <a:ea typeface="Avenir"/>
                <a:cs typeface="Avenir"/>
                <a:sym typeface="Avenir"/>
              </a:rPr>
              <a:t>Office: </a:t>
            </a:r>
            <a:r>
              <a:rPr lang="en-GB" sz="1800" dirty="0">
                <a:latin typeface="Avenir"/>
                <a:ea typeface="Avenir"/>
                <a:cs typeface="Avenir"/>
                <a:sym typeface="Avenir"/>
              </a:rPr>
              <a:t>3101 Grainger Hall</a:t>
            </a:r>
            <a:endParaRPr lang="en-GB" sz="18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Office hours: </a:t>
            </a:r>
            <a:r>
              <a:rPr lang="en-GB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Mondays and Wednesdays 15:00-16:00</a:t>
            </a:r>
          </a:p>
        </p:txBody>
      </p:sp>
      <p:pic>
        <p:nvPicPr>
          <p:cNvPr id="2" name="Picture 1" descr="A picture containing text, writing implement, stationary, pencil&#10;&#10;Description automatically generated">
            <a:extLst>
              <a:ext uri="{FF2B5EF4-FFF2-40B4-BE49-F238E27FC236}">
                <a16:creationId xmlns:a16="http://schemas.microsoft.com/office/drawing/2014/main" id="{AAEA41C4-ED91-09F0-A83A-6B72342C5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422" y="1688054"/>
            <a:ext cx="5633156" cy="40840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512BE61F-7BC6-FF9A-67DA-555260BD2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32D1EB5-0A37-2A75-DEDA-FA67C6FD9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921766" cy="668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668960E-59AC-41FF-B0B0-794DE16D6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2A5BB0A-B4EF-47BA-1E28-0E69E08AD6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1966"/>
          <a:stretch/>
        </p:blipFill>
        <p:spPr>
          <a:xfrm>
            <a:off x="0" y="0"/>
            <a:ext cx="9921766" cy="2543504"/>
          </a:xfrm>
          <a:prstGeom prst="rect">
            <a:avLst/>
          </a:prstGeom>
        </p:spPr>
      </p:pic>
      <p:pic>
        <p:nvPicPr>
          <p:cNvPr id="3" name="Picture 2" descr="A close-up of a rock formation&#10;&#10;Description automatically generated">
            <a:extLst>
              <a:ext uri="{FF2B5EF4-FFF2-40B4-BE49-F238E27FC236}">
                <a16:creationId xmlns:a16="http://schemas.microsoft.com/office/drawing/2014/main" id="{8AE6AF98-9D1E-5BBE-95AD-584503E49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656" y="2779549"/>
            <a:ext cx="9360688" cy="383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27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5999923-157F-7298-9DC9-E76D5F82D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AB57B63-1E40-B185-D02B-4B27F167E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0690231" cy="648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20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7312A934-EAFA-9C63-53BB-3BAA95515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9714B53-6CBF-AE15-FB21-DD517D3F8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4295"/>
          <a:stretch/>
        </p:blipFill>
        <p:spPr>
          <a:xfrm>
            <a:off x="-1" y="0"/>
            <a:ext cx="10690231" cy="2963917"/>
          </a:xfrm>
          <a:prstGeom prst="rect">
            <a:avLst/>
          </a:prstGeom>
        </p:spPr>
      </p:pic>
      <p:pic>
        <p:nvPicPr>
          <p:cNvPr id="3" name="Picture 2" descr="A close-up of a satellite image&#10;&#10;Description automatically generated">
            <a:extLst>
              <a:ext uri="{FF2B5EF4-FFF2-40B4-BE49-F238E27FC236}">
                <a16:creationId xmlns:a16="http://schemas.microsoft.com/office/drawing/2014/main" id="{3BA9CC1D-DD5D-A8E0-3E90-9157EB97A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957" y="2963917"/>
            <a:ext cx="9434085" cy="381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973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3998</TotalTime>
  <Words>337</Words>
  <Application>Microsoft Macintosh PowerPoint</Application>
  <PresentationFormat>Widescreen</PresentationFormat>
  <Paragraphs>13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Aptos</vt:lpstr>
      <vt:lpstr>Aptos Display</vt:lpstr>
      <vt:lpstr>Arial</vt:lpstr>
      <vt:lpstr>Avenir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Johnny Ryan</dc:creator>
  <cp:lastModifiedBy>Johnny Ryan</cp:lastModifiedBy>
  <cp:revision>1</cp:revision>
  <dcterms:created xsi:type="dcterms:W3CDTF">2025-09-19T19:28:00Z</dcterms:created>
  <dcterms:modified xsi:type="dcterms:W3CDTF">2025-09-22T14:06:55Z</dcterms:modified>
</cp:coreProperties>
</file>